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89" r:id="rId4"/>
    <p:sldId id="257" r:id="rId5"/>
    <p:sldId id="288" r:id="rId6"/>
    <p:sldId id="275" r:id="rId7"/>
    <p:sldId id="278" r:id="rId8"/>
    <p:sldId id="281" r:id="rId9"/>
    <p:sldId id="282" r:id="rId10"/>
    <p:sldId id="283" r:id="rId11"/>
    <p:sldId id="284" r:id="rId12"/>
    <p:sldId id="285" r:id="rId13"/>
    <p:sldId id="280" r:id="rId14"/>
    <p:sldId id="277" r:id="rId15"/>
    <p:sldId id="287" r:id="rId16"/>
    <p:sldId id="291" r:id="rId17"/>
    <p:sldId id="270" r:id="rId18"/>
    <p:sldId id="290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BE10-E67B-4BC2-9C37-040E608A617D}" type="datetimeFigureOut">
              <a:rPr lang="zh-TW" altLang="en-US" smtClean="0"/>
              <a:t>2014/4/9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46570-90C0-46C2-A1F6-69B7FCF87C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301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tx1"/>
                </a:solidFill>
                <a:latin typeface="Myriad Pro" pitchFamily="34" charset="0"/>
              </a:defRPr>
            </a:lvl1pPr>
          </a:lstStyle>
          <a:p>
            <a:r>
              <a:rPr lang="en-US" altLang="zh-TW" dirty="0" smtClean="0"/>
              <a:t>Presentation Topic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789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yriad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 smtClean="0"/>
              <a:t>Name Here</a:t>
            </a:r>
            <a:endParaRPr lang="zh-TW" altLang="en-US" dirty="0"/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3505200" y="4653136"/>
            <a:ext cx="2133600" cy="365125"/>
          </a:xfrm>
        </p:spPr>
        <p:txBody>
          <a:bodyPr/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3D0718A-A026-43A9-936B-05D1C3C4B424}" type="datetime1">
              <a:rPr lang="zh-TW" altLang="en-US" smtClean="0"/>
              <a:pPr/>
              <a:t>2014/4/9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3298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reza's\國研院\標誌應用系統_標案\應用設計修改\定稿_簡報版型\130416-國家實驗研究院-簡報_比例縮小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4"/>
            <a:ext cx="9149120" cy="6861600"/>
          </a:xfrm>
          <a:prstGeom prst="rect">
            <a:avLst/>
          </a:prstGeom>
          <a:noFill/>
        </p:spPr>
      </p:pic>
      <p:pic>
        <p:nvPicPr>
          <p:cNvPr id="8" name="Picture 4" descr="D:\Tereza's\國研院\標誌應用系統_標案\應用設計修改\定稿_簡報版型\院本部_有核心價值版\英文\簡報給檔-主題頁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0"/>
            <a:ext cx="9144000" cy="685776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409528" y="274638"/>
            <a:ext cx="5482952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7000F"/>
                </a:solidFill>
                <a:latin typeface="Myriad Pro" pitchFamily="34" charset="0"/>
              </a:defRPr>
            </a:lvl1pPr>
          </a:lstStyle>
          <a:p>
            <a:r>
              <a:rPr lang="en-US" altLang="zh-TW" dirty="0" smtClean="0"/>
              <a:t>Section 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409528" y="1600200"/>
            <a:ext cx="5482952" cy="4525963"/>
          </a:xfrm>
        </p:spPr>
        <p:txBody>
          <a:bodyPr/>
          <a:lstStyle>
            <a:lvl1pPr>
              <a:defRPr sz="240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600" baseline="0"/>
            </a:lvl5pPr>
          </a:lstStyle>
          <a:p>
            <a:pPr lvl="0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4"/>
            <a:r>
              <a:rPr lang="en-US" altLang="zh-TW" dirty="0" smtClean="0"/>
              <a:t>Text here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0458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0" name="Picture 5" descr="D:\Tereza's\國研院\標誌應用系統_標案\應用設計修改\定稿_簡報版型\院本部_有核心價值版\英文\簡報給檔-內頁圖紋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0"/>
            <a:ext cx="9144000" cy="6857760"/>
          </a:xfrm>
          <a:prstGeom prst="rect">
            <a:avLst/>
          </a:prstGeom>
          <a:noFill/>
        </p:spPr>
      </p:pic>
      <p:sp>
        <p:nvSpPr>
          <p:cNvPr id="14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800">
                <a:latin typeface="Myriad Pro" pitchFamily="34" charset="0"/>
              </a:defRPr>
            </a:lvl1pPr>
            <a:lvl2pPr>
              <a:defRPr sz="2600" baseline="0">
                <a:latin typeface="Myriad Pro" pitchFamily="34" charset="0"/>
              </a:defRPr>
            </a:lvl2pPr>
            <a:lvl3pPr>
              <a:defRPr baseline="0">
                <a:latin typeface="Myriad Pro" pitchFamily="34" charset="0"/>
              </a:defRPr>
            </a:lvl3pPr>
            <a:lvl4pPr>
              <a:defRPr sz="2200" baseline="0"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lvl="0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4"/>
            <a:r>
              <a:rPr lang="en-US" altLang="zh-TW" dirty="0" smtClean="0"/>
              <a:t>Text here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altLang="zh-TW" dirty="0" smtClean="0"/>
              <a:t>Section Title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634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Tereza's\國研院\標誌應用系統_標案\應用設計修改\定稿_簡報版型\院本部_有核心價值版\英文\簡報給檔-內頁空白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0"/>
            <a:ext cx="9144000" cy="685776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altLang="zh-TW" dirty="0" smtClean="0"/>
              <a:t>Section Title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800">
                <a:latin typeface="Myriad Pro" pitchFamily="34" charset="0"/>
              </a:defRPr>
            </a:lvl1pPr>
            <a:lvl2pPr>
              <a:defRPr sz="2600" baseline="0">
                <a:latin typeface="Myriad Pro" pitchFamily="34" charset="0"/>
              </a:defRPr>
            </a:lvl2pPr>
            <a:lvl3pPr>
              <a:defRPr baseline="0">
                <a:latin typeface="Myriad Pro" pitchFamily="34" charset="0"/>
              </a:defRPr>
            </a:lvl3pPr>
            <a:lvl4pPr>
              <a:defRPr sz="2200" baseline="0">
                <a:latin typeface="Myriad Pro" pitchFamily="34" charset="0"/>
              </a:defRPr>
            </a:lvl4pPr>
            <a:lvl5pPr>
              <a:defRPr>
                <a:latin typeface="Myriad Pro" pitchFamily="34" charset="0"/>
              </a:defRPr>
            </a:lvl5pPr>
          </a:lstStyle>
          <a:p>
            <a:pPr lvl="0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4"/>
            <a:r>
              <a:rPr lang="en-US" altLang="zh-TW" dirty="0" smtClean="0"/>
              <a:t>Text here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352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dirty="0" smtClean="0"/>
              <a:t>Section Title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1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2"/>
            <a:r>
              <a:rPr lang="en-US" altLang="zh-TW" dirty="0" smtClean="0"/>
              <a:t>Text here </a:t>
            </a:r>
            <a:endParaRPr lang="zh-TW" altLang="en-US" dirty="0" smtClean="0"/>
          </a:p>
          <a:p>
            <a:pPr lvl="3"/>
            <a:r>
              <a:rPr lang="en-US" altLang="zh-TW" dirty="0" smtClean="0"/>
              <a:t>Text here</a:t>
            </a:r>
            <a:endParaRPr lang="zh-TW" altLang="en-US" dirty="0" smtClean="0"/>
          </a:p>
          <a:p>
            <a:pPr lvl="4"/>
            <a:r>
              <a:rPr lang="en-US" altLang="zh-TW" dirty="0" smtClean="0"/>
              <a:t>Text here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676658-A44F-4016-BAEA-8179464CA92C}" type="datetime1">
              <a:rPr lang="zh-TW" altLang="en-US" smtClean="0"/>
              <a:t>2014/4/9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3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D7000F"/>
          </a:solidFill>
          <a:latin typeface="Myriad Pro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aintingwordnotebook.nchc.org.tw/FM_OK/En-FM00003_No_slip_BC.html" TargetMode="External"/><Relationship Id="rId2" Type="http://schemas.openxmlformats.org/officeDocument/2006/relationships/hyperlink" Target="http://paintingwordnotebook.nchc.org.tw/FM_OK/En-FM00002_Timeline_Pathline_Streakline_Streamline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paintingwordnotebook.nchc.org.tw/FM_OK/En-FM00001_Flow_Past_a_Cylinder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CFD in Cyber-Learning Platform at NCHC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478904"/>
          </a:xfrm>
        </p:spPr>
        <p:txBody>
          <a:bodyPr/>
          <a:lstStyle/>
          <a:p>
            <a:r>
              <a:rPr lang="en-US" altLang="zh-TW" dirty="0" err="1" smtClean="0"/>
              <a:t>Heng-Chuan</a:t>
            </a:r>
            <a:r>
              <a:rPr lang="en-US" altLang="zh-TW" dirty="0" smtClean="0"/>
              <a:t> KAN, Ph.D.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DAE14-3D48-437C-9C5F-C98D0DF7B8B2}" type="datetime1">
              <a:rPr lang="zh-TW" altLang="en-US" smtClean="0"/>
              <a:t>2014/4/9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44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Simulation Based Teaching Contents (2/4)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Incompressible Flows/Viscous Flows</a:t>
            </a:r>
          </a:p>
          <a:p>
            <a:pPr lvl="1"/>
            <a:r>
              <a:rPr lang="en-US" altLang="zh-TW" dirty="0" smtClean="0"/>
              <a:t>Open channel flow 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Back facing step flow</a:t>
            </a:r>
          </a:p>
          <a:p>
            <a:pPr lvl="2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617C-E310-4F89-A3E4-C98848DB80F1}" type="slidenum">
              <a:rPr lang="zh-TW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10</a:t>
            </a:fld>
            <a:endParaRPr lang="zh-TW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474343"/>
            <a:ext cx="3648075" cy="117157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25005"/>
            <a:ext cx="2152650" cy="212407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30" y="4797150"/>
            <a:ext cx="2981325" cy="15335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549501"/>
            <a:ext cx="22574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Simulation Based Teaching Contents (3/4)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Incompressible Flows/Viscous Flows</a:t>
            </a:r>
          </a:p>
          <a:p>
            <a:pPr lvl="1"/>
            <a:r>
              <a:rPr lang="en-US" altLang="zh-TW" dirty="0" smtClean="0"/>
              <a:t>Ball dropping 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marL="914400" lvl="2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Potential Flows</a:t>
            </a:r>
          </a:p>
          <a:p>
            <a:pPr lvl="1"/>
            <a:r>
              <a:rPr lang="en-US" altLang="zh-TW" dirty="0" smtClean="0"/>
              <a:t>Flow over a cylinder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617C-E310-4F89-A3E4-C98848DB80F1}" type="slidenum">
              <a:rPr lang="zh-TW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11</a:t>
            </a:fld>
            <a:endParaRPr lang="zh-TW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89" y="1916832"/>
            <a:ext cx="1766467" cy="25410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5" y="4509120"/>
            <a:ext cx="2652668" cy="215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3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Simulation Based Teaching Contents (4/4)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Boundary Layer</a:t>
            </a:r>
          </a:p>
          <a:p>
            <a:pPr lvl="1"/>
            <a:r>
              <a:rPr lang="en-US" altLang="zh-TW" dirty="0" smtClean="0"/>
              <a:t>Flow Separation 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Vortex Shedding</a:t>
            </a:r>
          </a:p>
          <a:p>
            <a:pPr lvl="2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617C-E310-4F89-A3E4-C98848DB80F1}" type="slidenum">
              <a:rPr lang="zh-TW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12</a:t>
            </a:fld>
            <a:endParaRPr lang="zh-TW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69160"/>
            <a:ext cx="4376729" cy="14087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97" y="2397892"/>
            <a:ext cx="4169445" cy="146315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783110"/>
            <a:ext cx="3342552" cy="193754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4062604"/>
            <a:ext cx="3560111" cy="23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7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dirty="0" smtClean="0"/>
              <a:t>Pipe Flow Calculator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r="19961" b="4861"/>
          <a:stretch/>
        </p:blipFill>
        <p:spPr bwMode="auto">
          <a:xfrm>
            <a:off x="1187624" y="1268760"/>
            <a:ext cx="6698772" cy="532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86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Research\InvitedTalks\20140-3-10_IAM_NTU\3lay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4624"/>
            <a:ext cx="5112568" cy="662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67544" y="404664"/>
            <a:ext cx="6840760" cy="576064"/>
          </a:xfrm>
        </p:spPr>
        <p:txBody>
          <a:bodyPr/>
          <a:lstStyle/>
          <a:p>
            <a:r>
              <a:rPr lang="en-US" altLang="zh-TW" dirty="0" smtClean="0"/>
              <a:t>Interfacial Phenomena: Moving Boundary Problems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924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dirty="0" smtClean="0"/>
              <a:t>Multi-Media and Simulation Based Teaching Contents (1/2)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5" t="16059" r="13225" b="56002"/>
          <a:stretch/>
        </p:blipFill>
        <p:spPr bwMode="auto">
          <a:xfrm>
            <a:off x="3058120" y="1451670"/>
            <a:ext cx="3947592" cy="204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6" t="12500" r="44568" b="16840"/>
          <a:stretch/>
        </p:blipFill>
        <p:spPr bwMode="auto">
          <a:xfrm>
            <a:off x="107504" y="1422326"/>
            <a:ext cx="3364160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7" t="43291" r="19082" b="22681"/>
          <a:stretch/>
        </p:blipFill>
        <p:spPr bwMode="auto">
          <a:xfrm>
            <a:off x="6996460" y="1451670"/>
            <a:ext cx="1956900" cy="19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71" y="4006776"/>
            <a:ext cx="5805929" cy="186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2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dirty="0" smtClean="0"/>
              <a:t>Multi-Media and Simulation Based Teaching Contents (2/2)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1" name="Picture 2" descr="未命名 -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9" y="1650107"/>
            <a:ext cx="2895214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未命名 -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650108"/>
            <a:ext cx="2952750" cy="205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未命名 - 11"/>
          <p:cNvPicPr>
            <a:picLocks noChangeAspect="1" noChangeArrowheads="1"/>
          </p:cNvPicPr>
          <p:nvPr/>
        </p:nvPicPr>
        <p:blipFill rotWithShape="1">
          <a:blip r:embed="rId4"/>
          <a:srcRect t="20173" r="24883" b="15953"/>
          <a:stretch/>
        </p:blipFill>
        <p:spPr bwMode="auto">
          <a:xfrm>
            <a:off x="1835696" y="4005064"/>
            <a:ext cx="5416688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Works</a:t>
            </a:r>
            <a:endParaRPr lang="zh-TW" altLang="en-US" dirty="0" smtClean="0"/>
          </a:p>
        </p:txBody>
      </p:sp>
      <p:sp>
        <p:nvSpPr>
          <p:cNvPr id="3075" name="內容版面配置區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0403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/>
              <a:t>Continue to Develop Interactive Simulation Cases as Supplemental Teaching Contents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/>
              <a:t>Integrate Learning Path Management System with Modularization of </a:t>
            </a:r>
            <a:r>
              <a:rPr lang="en-US" altLang="zh-TW" sz="2800" dirty="0" smtClean="0"/>
              <a:t>Teaching </a:t>
            </a:r>
            <a:r>
              <a:rPr lang="en-US" altLang="zh-TW" sz="2800" dirty="0"/>
              <a:t>Contents</a:t>
            </a:r>
            <a:endParaRPr lang="zh-TW" alt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/>
              <a:t>Development of Applied Software Tools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/>
              <a:t>Promotion for Thermal-Fluid Engineering Education Platform</a:t>
            </a:r>
          </a:p>
        </p:txBody>
      </p:sp>
    </p:spTree>
    <p:extLst>
      <p:ext uri="{BB962C8B-B14F-4D97-AF65-F5344CB8AC3E}">
        <p14:creationId xmlns:p14="http://schemas.microsoft.com/office/powerpoint/2010/main" val="303832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204864"/>
            <a:ext cx="56927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6264696" cy="576064"/>
          </a:xfrm>
        </p:spPr>
        <p:txBody>
          <a:bodyPr/>
          <a:lstStyle/>
          <a:p>
            <a:r>
              <a:rPr lang="en-US" altLang="zh-TW" dirty="0" smtClean="0"/>
              <a:t>Cyber-Learning Platform at NCHC (http://www.emedu.org.tw)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13715" r="13518" b="7986"/>
          <a:stretch/>
        </p:blipFill>
        <p:spPr bwMode="auto">
          <a:xfrm>
            <a:off x="168672" y="1268760"/>
            <a:ext cx="8888710" cy="529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270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6264696" cy="576064"/>
          </a:xfrm>
        </p:spPr>
        <p:txBody>
          <a:bodyPr/>
          <a:lstStyle/>
          <a:p>
            <a:r>
              <a:rPr lang="en-US" altLang="zh-TW" dirty="0" smtClean="0"/>
              <a:t>Characteristics of Cyber-Learning Platform at NCHC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/>
              <a:t>Management System for Lectures and Students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/>
              <a:t>Modularization of Teaching Contents 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>
                <a:solidFill>
                  <a:srgbClr val="0070C0"/>
                </a:solidFill>
              </a:rPr>
              <a:t>Multi-Media and Interactive Simulations as Supplemental Teaching Contents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/>
              <a:t>Learning Path Management System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/>
              <a:t>Evaluation System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5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Tereza's\國研院\標誌應用系統_標案\應用設計修改\定稿_簡報版型\院本部_有核心價值版\英文\簡報給檔-主題頁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0"/>
            <a:ext cx="9144000" cy="685776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dirty="0" smtClean="0"/>
              <a:t>Goal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977480" y="2492896"/>
            <a:ext cx="5482952" cy="25202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 smtClean="0">
                <a:solidFill>
                  <a:srgbClr val="0070C0"/>
                </a:solidFill>
              </a:rPr>
              <a:t>Enhance Learning Efficiency of Students in Thermal-Fluid Engineering Field through Multi-Media and Simulation Based Teaching Contents</a:t>
            </a:r>
          </a:p>
          <a:p>
            <a:endParaRPr lang="zh-TW" altLang="en-US" sz="3200" dirty="0">
              <a:solidFill>
                <a:srgbClr val="0070C0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First-Phase Approaches</a:t>
            </a:r>
            <a:endParaRPr lang="zh-TW" altLang="en-US" dirty="0" smtClean="0"/>
          </a:p>
        </p:txBody>
      </p:sp>
      <p:sp>
        <p:nvSpPr>
          <p:cNvPr id="3075" name="內容版面配置區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04031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>
                <a:solidFill>
                  <a:srgbClr val="0070C0"/>
                </a:solidFill>
              </a:rPr>
              <a:t>Collection of Thermal-Fluid related Course Information from Universities in Taiwan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>
                <a:solidFill>
                  <a:srgbClr val="0070C0"/>
                </a:solidFill>
              </a:rPr>
              <a:t>Discussions/Meetings with Professors in Thermal-Fluid Engineering Education Platform to Define Current Educational Challenges, Needs &amp; Wants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sz="2800" dirty="0" smtClean="0">
                <a:solidFill>
                  <a:srgbClr val="0070C0"/>
                </a:solidFill>
              </a:rPr>
              <a:t>Development of Supplemental Teaching and Software Contents </a:t>
            </a:r>
          </a:p>
        </p:txBody>
      </p:sp>
    </p:spTree>
    <p:extLst>
      <p:ext uri="{BB962C8B-B14F-4D97-AF65-F5344CB8AC3E}">
        <p14:creationId xmlns:p14="http://schemas.microsoft.com/office/powerpoint/2010/main" val="13439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sz="3600" dirty="0" smtClean="0"/>
              <a:t>Multi-Media and Interactive Simulations as Teaching Contents</a:t>
            </a:r>
            <a:endParaRPr lang="zh-TW" altLang="en-US" sz="36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68312" y="1340768"/>
            <a:ext cx="8352160" cy="489701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>
                <a:solidFill>
                  <a:srgbClr val="0070C0"/>
                </a:solidFill>
              </a:rPr>
              <a:t>Simulation Animation with JavaScript Presentation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>
                <a:solidFill>
                  <a:srgbClr val="0070C0"/>
                </a:solidFill>
              </a:rPr>
              <a:t>Experimental Observation vs. Simulation Animation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/>
              <a:t>Interactive Simulations by Open Source Software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/>
              <a:t>Software Tools Development with </a:t>
            </a:r>
            <a:r>
              <a:rPr lang="en-US" altLang="zh-TW" dirty="0" err="1" smtClean="0"/>
              <a:t>JavaApplet</a:t>
            </a:r>
            <a:r>
              <a:rPr lang="en-US" altLang="zh-TW" dirty="0" smtClean="0"/>
              <a:t>/ JavaScript </a:t>
            </a:r>
            <a:r>
              <a:rPr lang="en-US" altLang="zh-TW" dirty="0"/>
              <a:t>Presentation (Calculator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84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dirty="0" smtClean="0"/>
              <a:t>Simulation Animation with JavaScript Presentation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>
                <a:solidFill>
                  <a:srgbClr val="0070C0"/>
                </a:solidFill>
              </a:rPr>
              <a:t>Timelines, </a:t>
            </a:r>
            <a:r>
              <a:rPr lang="en-US" altLang="zh-TW" dirty="0" err="1" smtClean="0">
                <a:solidFill>
                  <a:srgbClr val="0070C0"/>
                </a:solidFill>
              </a:rPr>
              <a:t>Pathlines</a:t>
            </a:r>
            <a:r>
              <a:rPr lang="en-US" altLang="zh-TW" dirty="0" smtClean="0">
                <a:solidFill>
                  <a:srgbClr val="0070C0"/>
                </a:solidFill>
              </a:rPr>
              <a:t>, </a:t>
            </a:r>
            <a:r>
              <a:rPr lang="en-US" altLang="zh-TW" dirty="0" err="1" smtClean="0">
                <a:solidFill>
                  <a:srgbClr val="0070C0"/>
                </a:solidFill>
              </a:rPr>
              <a:t>Streaklines</a:t>
            </a:r>
            <a:r>
              <a:rPr lang="en-US" altLang="zh-TW" dirty="0" smtClean="0">
                <a:solidFill>
                  <a:srgbClr val="0070C0"/>
                </a:solidFill>
              </a:rPr>
              <a:t>, and Streamlines</a:t>
            </a:r>
          </a:p>
          <a:p>
            <a:pPr lvl="1">
              <a:spcBef>
                <a:spcPts val="600"/>
              </a:spcBef>
            </a:pPr>
            <a:r>
              <a:rPr lang="en-US" altLang="zh-TW" u="sng" dirty="0">
                <a:hlinkClick r:id="rId2"/>
              </a:rPr>
              <a:t>http://</a:t>
            </a:r>
            <a:r>
              <a:rPr lang="en-US" altLang="zh-TW" u="sng" dirty="0" smtClean="0">
                <a:hlinkClick r:id="rId2"/>
              </a:rPr>
              <a:t>paintingwordnotebook.nchc.org.tw/FM_OK/En-FM00002_Timeline_Pathline_Streakline_Streamline.html</a:t>
            </a:r>
            <a:endParaRPr lang="en-US" altLang="zh-TW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>
                <a:solidFill>
                  <a:srgbClr val="0070C0"/>
                </a:solidFill>
              </a:rPr>
              <a:t>No-Slip Boundary Condition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TW" u="sng" dirty="0">
                <a:hlinkClick r:id="rId3"/>
              </a:rPr>
              <a:t>http://</a:t>
            </a:r>
            <a:r>
              <a:rPr lang="en-US" altLang="zh-TW" u="sng" dirty="0" smtClean="0">
                <a:hlinkClick r:id="rId3"/>
              </a:rPr>
              <a:t>paintingwordnotebook.nchc.org.tw/FM_OK/En-FM00003_No_slip_BC.html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65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7272808" cy="576064"/>
          </a:xfrm>
        </p:spPr>
        <p:txBody>
          <a:bodyPr/>
          <a:lstStyle/>
          <a:p>
            <a:r>
              <a:rPr lang="en-US" altLang="zh-TW" dirty="0" smtClean="0"/>
              <a:t>Experimental Observation vs. Simulation Animation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7E89BA-FE0E-45BF-B169-3D66554D97DF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395536" y="1124744"/>
            <a:ext cx="8256191" cy="48970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TW" dirty="0" smtClean="0">
                <a:solidFill>
                  <a:srgbClr val="0070C0"/>
                </a:solidFill>
              </a:rPr>
              <a:t>Flow Over a Cylinder</a:t>
            </a:r>
          </a:p>
          <a:p>
            <a:pPr lvl="1">
              <a:lnSpc>
                <a:spcPct val="150000"/>
              </a:lnSpc>
              <a:spcBef>
                <a:spcPts val="1200"/>
              </a:spcBef>
            </a:pPr>
            <a:r>
              <a:rPr lang="en-US" altLang="zh-TW" u="sng" dirty="0">
                <a:hlinkClick r:id="rId2"/>
              </a:rPr>
              <a:t>http://</a:t>
            </a:r>
            <a:r>
              <a:rPr lang="en-US" altLang="zh-TW" u="sng" dirty="0" smtClean="0">
                <a:hlinkClick r:id="rId2"/>
              </a:rPr>
              <a:t>paintingwordnotebook.nchc.org.tw/FM_OK/En-FM00001_Flow_Past_a_Cylinder.html</a:t>
            </a:r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755576" y="1821705"/>
            <a:ext cx="7560840" cy="4703639"/>
            <a:chOff x="828997" y="1556792"/>
            <a:chExt cx="7991475" cy="4919663"/>
          </a:xfrm>
        </p:grpSpPr>
        <p:pic>
          <p:nvPicPr>
            <p:cNvPr id="5" name="Picture 8" descr="未命名 - 3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8997" y="1556792"/>
              <a:ext cx="7416800" cy="417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9" descr="IMAG025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17009" y="4941342"/>
              <a:ext cx="2303463" cy="15351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</p:pic>
        <p:pic>
          <p:nvPicPr>
            <p:cNvPr id="7" name="Picture 12" descr="未命名 - 3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84984" y="4004717"/>
              <a:ext cx="2520950" cy="2111375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0671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Simulation Based Teaching Contents (1/4)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Compressible Flows/</a:t>
            </a:r>
            <a:r>
              <a:rPr lang="en-US" altLang="zh-TW" dirty="0" err="1" smtClean="0"/>
              <a:t>Inviscid</a:t>
            </a:r>
            <a:r>
              <a:rPr lang="en-US" altLang="zh-TW" dirty="0" smtClean="0"/>
              <a:t> Flows</a:t>
            </a:r>
          </a:p>
          <a:p>
            <a:pPr lvl="1"/>
            <a:r>
              <a:rPr lang="en-US" altLang="zh-TW" dirty="0" smtClean="0"/>
              <a:t>Oblique shock wave </a:t>
            </a:r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endParaRPr lang="en-US" altLang="zh-TW" dirty="0" smtClean="0"/>
          </a:p>
          <a:p>
            <a:pPr lvl="2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Flow over an airfoil (NACA0012)</a:t>
            </a:r>
          </a:p>
          <a:p>
            <a:pPr lvl="2"/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5617C-E310-4F89-A3E4-C98848DB80F1}" type="slidenum">
              <a:rPr lang="zh-TW" altLang="en-US" smtClean="0">
                <a:solidFill>
                  <a:prstClr val="black">
                    <a:lumMod val="85000"/>
                    <a:lumOff val="15000"/>
                  </a:prstClr>
                </a:solidFill>
              </a:rPr>
              <a:pPr/>
              <a:t>9</a:t>
            </a:fld>
            <a:endParaRPr lang="zh-TW" altLang="en-US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536058"/>
            <a:ext cx="2466975" cy="18478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561507"/>
            <a:ext cx="2619375" cy="17430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52279"/>
            <a:ext cx="2990850" cy="152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51" y="2197249"/>
            <a:ext cx="2943225" cy="15525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676896"/>
            <a:ext cx="2333505" cy="24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316</Words>
  <Application>Microsoft Office PowerPoint</Application>
  <PresentationFormat>如螢幕大小 (4:3)</PresentationFormat>
  <Paragraphs>88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Office 佈景主題</vt:lpstr>
      <vt:lpstr>CFD in Cyber-Learning Platform at NCHC</vt:lpstr>
      <vt:lpstr>Cyber-Learning Platform at NCHC (http://www.emedu.org.tw)</vt:lpstr>
      <vt:lpstr>Characteristics of Cyber-Learning Platform at NCHC</vt:lpstr>
      <vt:lpstr>Goal</vt:lpstr>
      <vt:lpstr>First-Phase Approaches</vt:lpstr>
      <vt:lpstr>Multi-Media and Interactive Simulations as Teaching Contents</vt:lpstr>
      <vt:lpstr>Simulation Animation with JavaScript Presentation</vt:lpstr>
      <vt:lpstr>Experimental Observation vs. Simulation Animation</vt:lpstr>
      <vt:lpstr>Simulation Based Teaching Contents (1/4)</vt:lpstr>
      <vt:lpstr>Simulation Based Teaching Contents (2/4)</vt:lpstr>
      <vt:lpstr>Simulation Based Teaching Contents (3/4)</vt:lpstr>
      <vt:lpstr>Simulation Based Teaching Contents (4/4)</vt:lpstr>
      <vt:lpstr>Pipe Flow Calculator</vt:lpstr>
      <vt:lpstr>Interfacial Phenomena: Moving Boundary Problems</vt:lpstr>
      <vt:lpstr>Multi-Media and Simulation Based Teaching Contents (1/2)</vt:lpstr>
      <vt:lpstr>Multi-Media and Simulation Based Teaching Contents (2/2)</vt:lpstr>
      <vt:lpstr>Future Works</vt:lpstr>
      <vt:lpstr>PowerPoint 簡報</vt:lpstr>
    </vt:vector>
  </TitlesOfParts>
  <Company>NCHC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NCHC</dc:creator>
  <cp:lastModifiedBy>甘恆全</cp:lastModifiedBy>
  <cp:revision>51</cp:revision>
  <dcterms:created xsi:type="dcterms:W3CDTF">2013-06-04T10:48:22Z</dcterms:created>
  <dcterms:modified xsi:type="dcterms:W3CDTF">2014-04-09T03:52:08Z</dcterms:modified>
</cp:coreProperties>
</file>